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9.png" ContentType="image/png"/>
  <Override PartName="/ppt/media/image13.png" ContentType="image/png"/>
  <Override PartName="/ppt/media/image8.png" ContentType="image/png"/>
  <Override PartName="/ppt/media/image12.png" ContentType="image/png"/>
  <Override PartName="/ppt/media/image7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2000" spc="-1" strike="noStrike">
                <a:latin typeface="Arial"/>
              </a:rPr>
              <a:t>Click to edit the notes format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1400" spc="-1" strike="noStrike">
                <a:latin typeface="Times New Roman"/>
              </a:rPr>
              <a:t>&lt;header&gt;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fr-FR" sz="1400" spc="-1" strike="noStrike">
                <a:latin typeface="Times New Roman"/>
              </a:rPr>
              <a:t>&lt;date/time&gt;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&lt;footer&gt;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72A989EA-13A6-427B-BFFA-9F2B1836BC11}" type="slidenum">
              <a:rPr b="0" lang="fr-FR" sz="1400" spc="-1" strike="noStrike">
                <a:latin typeface="Times New Roman"/>
              </a:rPr>
              <a:t>&lt;number&gt;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CBBA57F-C3F5-4167-87B8-75FD112F19D5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166F8DC-45FE-430D-9ED9-ACAEE602245B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9AE9128-A2B9-4325-807E-65E97B448095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C921FD1-6196-49B8-A807-2945C66D6DC8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8DCFBA3-889E-42D1-A3B0-DAFA587444AD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8BC84DB-1D70-4D51-9966-6159386D3D6C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b5e9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5" name="Image 0" descr="preencoded.png"/>
          <p:cNvPicPr/>
          <p:nvPr/>
        </p:nvPicPr>
        <p:blipFill>
          <a:blip r:embed="rId1"/>
          <a:stretch/>
        </p:blipFill>
        <p:spPr>
          <a:xfrm>
            <a:off x="3886200" y="548640"/>
            <a:ext cx="1005480" cy="1005480"/>
          </a:xfrm>
          <a:prstGeom prst="rect">
            <a:avLst/>
          </a:prstGeom>
          <a:ln w="0">
            <a:noFill/>
          </a:ln>
        </p:spPr>
      </p:pic>
      <p:sp>
        <p:nvSpPr>
          <p:cNvPr id="46" name="Text 1"/>
          <p:cNvSpPr/>
          <p:nvPr/>
        </p:nvSpPr>
        <p:spPr>
          <a:xfrm>
            <a:off x="457200" y="1737360"/>
            <a:ext cx="822924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3800" spc="-1" strike="noStrike">
                <a:solidFill>
                  <a:srgbClr val="ffffff"/>
                </a:solidFill>
                <a:latin typeface="Trebuchet MS"/>
                <a:ea typeface="Trebuchet MS"/>
              </a:rPr>
              <a:t>Solutions RAG Avancees</a:t>
            </a:r>
            <a:endParaRPr b="0" lang="fr-FR" sz="3800" spc="-1" strike="noStrike">
              <a:latin typeface="Arial"/>
            </a:endParaRPr>
          </a:p>
        </p:txBody>
      </p:sp>
      <p:sp>
        <p:nvSpPr>
          <p:cNvPr id="47" name="Text 2"/>
          <p:cNvSpPr/>
          <p:nvPr/>
        </p:nvSpPr>
        <p:spPr>
          <a:xfrm>
            <a:off x="914400" y="2651760"/>
            <a:ext cx="731484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b4d8"/>
                </a:solidFill>
                <a:latin typeface="Calibri"/>
                <a:ea typeface="Calibri"/>
              </a:rPr>
              <a:t>LightRAG  vs  Open Notebook (NotebookLM open-source)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48" name="Shape 3"/>
          <p:cNvSpPr/>
          <p:nvPr/>
        </p:nvSpPr>
        <p:spPr>
          <a:xfrm>
            <a:off x="3200400" y="3383280"/>
            <a:ext cx="2743200" cy="360"/>
          </a:xfrm>
          <a:prstGeom prst="line">
            <a:avLst/>
          </a:prstGeom>
          <a:ln w="25400">
            <a:solidFill>
              <a:srgbClr val="4a9ad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Text 4"/>
          <p:cNvSpPr/>
          <p:nvPr/>
        </p:nvSpPr>
        <p:spPr>
          <a:xfrm>
            <a:off x="914400" y="3657600"/>
            <a:ext cx="7314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4a9adb"/>
                </a:solidFill>
                <a:latin typeface="Calibri"/>
                <a:ea typeface="Calibri"/>
              </a:rPr>
              <a:t>CafeIA  |  UPVD Perpignan  |  2026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" name="Shape 5"/>
          <p:cNvSpPr/>
          <p:nvPr/>
        </p:nvSpPr>
        <p:spPr>
          <a:xfrm>
            <a:off x="0" y="4869360"/>
            <a:ext cx="9143640" cy="27396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Text 6"/>
          <p:cNvSpPr/>
          <p:nvPr/>
        </p:nvSpPr>
        <p:spPr>
          <a:xfrm>
            <a:off x="457200" y="486936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MensaFlow   |   mensaflow.com</a:t>
            </a:r>
            <a:endParaRPr b="0" lang="fr-FR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4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55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LightRAG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56" name="Text 3"/>
          <p:cNvSpPr/>
          <p:nvPr/>
        </p:nvSpPr>
        <p:spPr>
          <a:xfrm>
            <a:off x="1188720" y="640080"/>
            <a:ext cx="73148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eaf2fb"/>
                </a:solidFill>
                <a:latin typeface="Calibri"/>
                <a:ea typeface="Calibri"/>
              </a:rPr>
              <a:t>Graph-enhanced RAG par HKUDS (Hong Kong University) — EMNLP 2025, MIT License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7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8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59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60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1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62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Inconvenients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63" name="Shape 8"/>
          <p:cNvSpPr/>
          <p:nvPr/>
        </p:nvSpPr>
        <p:spPr>
          <a:xfrm>
            <a:off x="365760" y="1691640"/>
            <a:ext cx="3977280" cy="269712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4" name="Text 9"/>
          <p:cNvSpPr/>
          <p:nvPr/>
        </p:nvSpPr>
        <p:spPr>
          <a:xfrm>
            <a:off x="548640" y="1783080"/>
            <a:ext cx="3611520" cy="25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Multi-Hop Retrieval : traverse le knowledge graph entite &gt; relation &gt; entite sur N sauts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Repond aux questions complexes impliquant plusieurs documents (chercheurs, PME)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Connection native Ollama : zero API payante, 100% local, zero fuite de donnees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Dual-level retrieval : low-level (entites specifiques) + high-level (themes/concepts)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Incremental updates : ajout de documents sans re-indexation complete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Deduplication intelligente des entites et relations redondantes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Multi-modal : PDFs, images, documents Office supportes nativement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65" name="Shape 10"/>
          <p:cNvSpPr/>
          <p:nvPr/>
        </p:nvSpPr>
        <p:spPr>
          <a:xfrm>
            <a:off x="4800600" y="1691640"/>
            <a:ext cx="3977280" cy="269712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6" name="Text 11"/>
          <p:cNvSpPr/>
          <p:nvPr/>
        </p:nvSpPr>
        <p:spPr>
          <a:xfrm>
            <a:off x="4983480" y="1783080"/>
            <a:ext cx="3611520" cy="25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Necessite minimum 32K tokens de contexte (configurer num_ctx dans Ollama)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Extraction d'entites gourmande en compute : plus lent que du RAG vectoriel pur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Qualite du graph dependante du modele LLM utilise pour l'extraction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Setup initial plus complexe que du simple vector RAG (Qdrant/ChromaDB)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Documentation encore jeune, communaute plus petite que LangChain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Web UI basique, pas au niveau d'un produit fini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67" name="Shape 12"/>
          <p:cNvSpPr/>
          <p:nvPr/>
        </p:nvSpPr>
        <p:spPr>
          <a:xfrm>
            <a:off x="365760" y="4526280"/>
            <a:ext cx="8412120" cy="41112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8" name="Image 3" descr="preencoded.png"/>
          <p:cNvPicPr/>
          <p:nvPr/>
        </p:nvPicPr>
        <p:blipFill>
          <a:blip r:embed="rId4"/>
          <a:stretch/>
        </p:blipFill>
        <p:spPr>
          <a:xfrm>
            <a:off x="502920" y="457200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69" name="Text 13"/>
          <p:cNvSpPr/>
          <p:nvPr/>
        </p:nvSpPr>
        <p:spPr>
          <a:xfrm>
            <a:off x="914400" y="452628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VERDICT : La seule solution open-source qui fait du vrai multi-hop avec Ollama. Ideal pour chercheurs et formation avancee RAG.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70" name="Text 14"/>
          <p:cNvSpPr/>
          <p:nvPr/>
        </p:nvSpPr>
        <p:spPr>
          <a:xfrm>
            <a:off x="5835600" y="4892040"/>
            <a:ext cx="292572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CafeIA</a:t>
            </a: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  |  mensaflow.com</a:t>
            </a:r>
            <a:endParaRPr b="0" lang="fr-FR" sz="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3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74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600" spc="-1" strike="noStrike">
                <a:solidFill>
                  <a:srgbClr val="ffffff"/>
                </a:solidFill>
                <a:latin typeface="Trebuchet MS"/>
                <a:ea typeface="Trebuchet MS"/>
              </a:rPr>
              <a:t>LightRAG : Multi-Hop + Ollama</a:t>
            </a:r>
            <a:endParaRPr b="0" lang="fr-FR" sz="2600" spc="-1" strike="noStrike">
              <a:latin typeface="Arial"/>
            </a:endParaRPr>
          </a:p>
        </p:txBody>
      </p:sp>
      <p:sp>
        <p:nvSpPr>
          <p:cNvPr id="75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eaf2fb"/>
                </a:solidFill>
                <a:latin typeface="Calibri"/>
                <a:ea typeface="Calibri"/>
              </a:rPr>
              <a:t>Pourquoi le multi-hop change tout pour la recherche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76" name="Shape 4"/>
          <p:cNvSpPr/>
          <p:nvPr/>
        </p:nvSpPr>
        <p:spPr>
          <a:xfrm>
            <a:off x="365760" y="1325880"/>
            <a:ext cx="3977280" cy="324576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7" name="Shape 5"/>
          <p:cNvSpPr/>
          <p:nvPr/>
        </p:nvSpPr>
        <p:spPr>
          <a:xfrm>
            <a:off x="365760" y="1325880"/>
            <a:ext cx="3977280" cy="365400"/>
          </a:xfrm>
          <a:prstGeom prst="rect">
            <a:avLst/>
          </a:prstGeom>
          <a:solidFill>
            <a:srgbClr val="dbeaf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Image 1" descr="preencoded.png"/>
          <p:cNvPicPr/>
          <p:nvPr/>
        </p:nvPicPr>
        <p:blipFill>
          <a:blip r:embed="rId2"/>
          <a:stretch/>
        </p:blipFill>
        <p:spPr>
          <a:xfrm>
            <a:off x="502920" y="137160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79" name="Text 6"/>
          <p:cNvSpPr/>
          <p:nvPr/>
        </p:nvSpPr>
        <p:spPr>
          <a:xfrm>
            <a:off x="822960" y="132588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2e7bbf"/>
                </a:solidFill>
                <a:latin typeface="Trebuchet MS"/>
                <a:ea typeface="Trebuchet MS"/>
              </a:rPr>
              <a:t>Multi-Hop pour Chercheurs</a:t>
            </a:r>
            <a:endParaRPr b="0" lang="fr-FR" sz="1300" spc="-1" strike="noStrike">
              <a:latin typeface="Arial"/>
            </a:endParaRPr>
          </a:p>
        </p:txBody>
      </p:sp>
      <p:sp>
        <p:nvSpPr>
          <p:cNvPr id="80" name="Text 7"/>
          <p:cNvSpPr/>
          <p:nvPr/>
        </p:nvSpPr>
        <p:spPr>
          <a:xfrm>
            <a:off x="548640" y="1783080"/>
            <a:ext cx="3611520" cy="265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RAG classique = 1 saut (cosine similarity)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4a5568"/>
                </a:solidFill>
                <a:latin typeface="Calibri"/>
                <a:ea typeface="Calibri"/>
              </a:rPr>
              <a:t>Cherche les chunks les plus "proches" semantiquement. Echoue des que la reponse necessite de croiser 2+ sources.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66534"/>
                </a:solidFill>
                <a:latin typeface="Calibri"/>
                <a:ea typeface="Calibri"/>
              </a:rPr>
              <a:t>Multi-Hop = N sauts dans le Knowledge Graph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4a5568"/>
                </a:solidFill>
                <a:latin typeface="Calibri"/>
                <a:ea typeface="Calibri"/>
              </a:rPr>
              <a:t>Query traverse : noeud &gt; arete &gt; noeud &gt; arete &gt; noeud. Chaque hop suit une relation logique, pas une similarite de surface.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2e7bbf"/>
                </a:solidFill>
                <a:latin typeface="Calibri"/>
                <a:ea typeface="Calibri"/>
              </a:rPr>
              <a:t>Exemple concret :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000" spc="-1" strike="noStrike">
                <a:solidFill>
                  <a:srgbClr val="1a1a2e"/>
                </a:solidFill>
                <a:latin typeface="Calibri"/>
                <a:ea typeface="Calibri"/>
              </a:rPr>
              <a:t>"Quel technicien certifie PV est disponible en Occitanie pour installer le SolarMax 3000 ?"</a:t>
            </a:r>
            <a:endParaRPr b="0" lang="fr-FR" sz="1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00" spc="-1" strike="noStrike">
                <a:solidFill>
                  <a:srgbClr val="166534"/>
                </a:solidFill>
                <a:latin typeface="Consolas"/>
                <a:ea typeface="Consolas"/>
              </a:rPr>
              <a:t>Hop1: produit &gt; Hop2: certification &gt; Hop3: region &gt; technicien</a:t>
            </a:r>
            <a:endParaRPr b="0" lang="fr-FR" sz="1000" spc="-1" strike="noStrike">
              <a:latin typeface="Arial"/>
            </a:endParaRPr>
          </a:p>
        </p:txBody>
      </p:sp>
      <p:sp>
        <p:nvSpPr>
          <p:cNvPr id="81" name="Shape 8"/>
          <p:cNvSpPr/>
          <p:nvPr/>
        </p:nvSpPr>
        <p:spPr>
          <a:xfrm>
            <a:off x="4800600" y="1325880"/>
            <a:ext cx="3977280" cy="324576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2" name="Shape 9"/>
          <p:cNvSpPr/>
          <p:nvPr/>
        </p:nvSpPr>
        <p:spPr>
          <a:xfrm>
            <a:off x="4800600" y="1325880"/>
            <a:ext cx="3977280" cy="365400"/>
          </a:xfrm>
          <a:prstGeom prst="rect">
            <a:avLst/>
          </a:prstGeom>
          <a:solidFill>
            <a:srgbClr val="fef3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3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7160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84" name="Text 10"/>
          <p:cNvSpPr/>
          <p:nvPr/>
        </p:nvSpPr>
        <p:spPr>
          <a:xfrm>
            <a:off x="5257800" y="132588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92400e"/>
                </a:solidFill>
                <a:latin typeface="Trebuchet MS"/>
                <a:ea typeface="Trebuchet MS"/>
              </a:rPr>
              <a:t>Ollama = Zero API Payante</a:t>
            </a:r>
            <a:endParaRPr b="0" lang="fr-FR" sz="1300" spc="-1" strike="noStrike">
              <a:latin typeface="Arial"/>
            </a:endParaRPr>
          </a:p>
        </p:txBody>
      </p:sp>
      <p:sp>
        <p:nvSpPr>
          <p:cNvPr id="85" name="Text 11"/>
          <p:cNvSpPr/>
          <p:nvPr/>
        </p:nvSpPr>
        <p:spPr>
          <a:xfrm>
            <a:off x="4983480" y="1783080"/>
            <a:ext cx="3611520" cy="265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991b1b"/>
                </a:solidFill>
                <a:latin typeface="Calibri"/>
                <a:ea typeface="Calibri"/>
              </a:rPr>
              <a:t>Cout avec API cloud (OpenAI/Anthropic) :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4a5568"/>
                </a:solidFill>
                <a:latin typeface="Calibri"/>
                <a:ea typeface="Calibri"/>
              </a:rPr>
              <a:t>Extraction entites sur 100 docs = ~$15-50 par run (GPT-4). Recherches repetees = budget qui explose.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166534"/>
                </a:solidFill>
                <a:latin typeface="Calibri"/>
                <a:ea typeface="Calibri"/>
              </a:rPr>
              <a:t>Cout avec Ollama local :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4a5568"/>
                </a:solidFill>
                <a:latin typeface="Calibri"/>
                <a:ea typeface="Calibri"/>
              </a:rPr>
              <a:t>$0. Tout tourne sur votre machine. Qwen3 8B suffit pour l'extraction d'entites et la generation.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2e7bbf"/>
                </a:solidFill>
                <a:latin typeface="Calibri"/>
                <a:ea typeface="Calibri"/>
              </a:rPr>
              <a:t>Setup en 3 commandes :</a:t>
            </a: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1a1a2e"/>
                </a:solidFill>
                <a:latin typeface="Consolas"/>
                <a:ea typeface="Consolas"/>
              </a:rPr>
              <a:t>ollama pull qwen3:8b</a:t>
            </a:r>
            <a:endParaRPr b="0" lang="fr-FR" sz="1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1a1a2e"/>
                </a:solidFill>
                <a:latin typeface="Consolas"/>
                <a:ea typeface="Consolas"/>
              </a:rPr>
              <a:t>ollama pull nomic-embed-text</a:t>
            </a:r>
            <a:endParaRPr b="0" lang="fr-FR" sz="1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1a1a2e"/>
                </a:solidFill>
                <a:latin typeface="Consolas"/>
                <a:ea typeface="Consolas"/>
              </a:rPr>
              <a:t>pip install lightrag-hku</a:t>
            </a:r>
            <a:endParaRPr b="0" lang="fr-FR" sz="1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50" spc="-1" strike="noStrike">
                <a:solidFill>
                  <a:srgbClr val="166534"/>
                </a:solidFill>
                <a:latin typeface="Calibri"/>
                <a:ea typeface="Calibri"/>
              </a:rPr>
              <a:t>Souverainete totale : zero donnee envoyee aux USA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86" name="Shape 12"/>
          <p:cNvSpPr/>
          <p:nvPr/>
        </p:nvSpPr>
        <p:spPr>
          <a:xfrm>
            <a:off x="365760" y="4663440"/>
            <a:ext cx="8412120" cy="3196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Text 13"/>
          <p:cNvSpPr/>
          <p:nvPr/>
        </p:nvSpPr>
        <p:spPr>
          <a:xfrm>
            <a:off x="548640" y="4663440"/>
            <a:ext cx="8229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LightRAG + Ollama + Qwen3 = GraphRAG souverain, gratuit, multi-hop, production-ready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88" name="Text 14"/>
          <p:cNvSpPr/>
          <p:nvPr/>
        </p:nvSpPr>
        <p:spPr>
          <a:xfrm>
            <a:off x="5835600" y="4973760"/>
            <a:ext cx="29257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CafeIA</a:t>
            </a: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  |  mensaflow.com</a:t>
            </a:r>
            <a:endParaRPr b="0" lang="fr-FR" sz="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92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Open Notebook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93" name="Text 3"/>
          <p:cNvSpPr/>
          <p:nvPr/>
        </p:nvSpPr>
        <p:spPr>
          <a:xfrm>
            <a:off x="1188720" y="640080"/>
            <a:ext cx="73148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eaf2fb"/>
                </a:solidFill>
                <a:latin typeface="Calibri"/>
                <a:ea typeface="Calibri"/>
              </a:rPr>
              <a:t>Alternative open-source a NotebookLM (Google) — par lfnovo, MIT License, 4100+ stars GitHub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94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96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97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8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99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Inconvenients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00" name="Shape 8"/>
          <p:cNvSpPr/>
          <p:nvPr/>
        </p:nvSpPr>
        <p:spPr>
          <a:xfrm>
            <a:off x="365760" y="1691640"/>
            <a:ext cx="3977280" cy="269712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1" name="Text 9"/>
          <p:cNvSpPr/>
          <p:nvPr/>
        </p:nvSpPr>
        <p:spPr>
          <a:xfrm>
            <a:off x="548640" y="1783080"/>
            <a:ext cx="3611520" cy="25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Podcast generation : 1-4 speakers, styles varies (pro/humour/enthousiaste/debat)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Support 16+ providers LLM : OpenAI, Anthropic, Ollama, Mistral, Groq, xAI...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Multi-modal : PDFs, videos, audio, pages web comme sources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Interface 3 panneaux : documents / viewer / chat IA (UX familiere)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Full-text + recherche vectorielle (RAG basique integre)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100% local possible si configure avec Ollama uniquement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Open-source MIT, toutes donnees stockees localement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102" name="Shape 10"/>
          <p:cNvSpPr/>
          <p:nvPr/>
        </p:nvSpPr>
        <p:spPr>
          <a:xfrm>
            <a:off x="4800600" y="1691640"/>
            <a:ext cx="3977280" cy="269712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3" name="Text 11"/>
          <p:cNvSpPr/>
          <p:nvPr/>
        </p:nvSpPr>
        <p:spPr>
          <a:xfrm>
            <a:off x="4983480" y="1783080"/>
            <a:ext cx="3611520" cy="25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PAS de multi-hop : RAG vectoriel classique uniquement (single-hop cosine similarity)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PAS de knowledge graph : aucune extraction d'entites ou de relations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Free tiers API (OpenAI/Groq) epuises rapidement en usage reel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Setup complexe : Docker + PostgreSQL + 12 providers a configurer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Pas pedagogique : les etudiants consomment l'interface sans comprendre le pipeline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Performances mediocres avec Ollama local (optimise pour APIs cloud)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104" name="Shape 12"/>
          <p:cNvSpPr/>
          <p:nvPr/>
        </p:nvSpPr>
        <p:spPr>
          <a:xfrm>
            <a:off x="365760" y="4526280"/>
            <a:ext cx="8412120" cy="41112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5" name="Image 3" descr="preencoded.png"/>
          <p:cNvPicPr/>
          <p:nvPr/>
        </p:nvPicPr>
        <p:blipFill>
          <a:blip r:embed="rId4"/>
          <a:stretch/>
        </p:blipFill>
        <p:spPr>
          <a:xfrm>
            <a:off x="502920" y="457200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06" name="Text 13"/>
          <p:cNvSpPr/>
          <p:nvPr/>
        </p:nvSpPr>
        <p:spPr>
          <a:xfrm>
            <a:off x="914400" y="452628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ffffff"/>
                </a:solidFill>
                <a:latin typeface="Calibri"/>
                <a:ea typeface="Calibri"/>
              </a:rPr>
              <a:t>VERDICT : Effet 'wow' pour une demo rapide (upload + chat + podcast). Mais zero apprentissage RAG, zero graph, zero multi-hop.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107" name="Text 14"/>
          <p:cNvSpPr/>
          <p:nvPr/>
        </p:nvSpPr>
        <p:spPr>
          <a:xfrm>
            <a:off x="5835600" y="4892040"/>
            <a:ext cx="292572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CafeIA</a:t>
            </a: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  |  mensaflow.com</a:t>
            </a:r>
            <a:endParaRPr b="0" lang="fr-FR" sz="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0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111" name="Text 2"/>
          <p:cNvSpPr/>
          <p:nvPr/>
        </p:nvSpPr>
        <p:spPr>
          <a:xfrm>
            <a:off x="1188720" y="137160"/>
            <a:ext cx="73148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Trebuchet MS"/>
                <a:ea typeface="Trebuchet MS"/>
              </a:rPr>
              <a:t>Open Notebook : Limites Structurelles</a:t>
            </a:r>
            <a:endParaRPr b="0" lang="fr-FR" sz="2400" spc="-1" strike="noStrike">
              <a:latin typeface="Arial"/>
            </a:endParaRPr>
          </a:p>
        </p:txBody>
      </p:sp>
      <p:sp>
        <p:nvSpPr>
          <p:cNvPr id="112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eaf2fb"/>
                </a:solidFill>
                <a:latin typeface="Calibri"/>
                <a:ea typeface="Calibri"/>
              </a:rPr>
              <a:t>Pourquoi ce n'est pas un outil pour la recherche avancee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13" name="Shape 4"/>
          <p:cNvSpPr/>
          <p:nvPr/>
        </p:nvSpPr>
        <p:spPr>
          <a:xfrm>
            <a:off x="457200" y="1325880"/>
            <a:ext cx="2559960" cy="3108600"/>
          </a:xfrm>
          <a:prstGeom prst="rect">
            <a:avLst/>
          </a:prstGeom>
          <a:solidFill>
            <a:srgbClr val="fef2f2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4" name="Shape 5"/>
          <p:cNvSpPr/>
          <p:nvPr/>
        </p:nvSpPr>
        <p:spPr>
          <a:xfrm>
            <a:off x="457200" y="1325880"/>
            <a:ext cx="2559960" cy="45684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5" name="Image 1" descr="preencoded.png"/>
          <p:cNvPicPr/>
          <p:nvPr/>
        </p:nvPicPr>
        <p:blipFill>
          <a:blip r:embed="rId2"/>
          <a:stretch/>
        </p:blipFill>
        <p:spPr>
          <a:xfrm>
            <a:off x="594360" y="138996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16" name="Text 6"/>
          <p:cNvSpPr/>
          <p:nvPr/>
        </p:nvSpPr>
        <p:spPr>
          <a:xfrm>
            <a:off x="960120" y="1325880"/>
            <a:ext cx="19198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991b1b"/>
                </a:solidFill>
                <a:latin typeface="Trebuchet MS"/>
                <a:ea typeface="Trebuchet MS"/>
              </a:rPr>
              <a:t>Pas de Multi-Hop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17" name="Text 7"/>
          <p:cNvSpPr/>
          <p:nvPr/>
        </p:nvSpPr>
        <p:spPr>
          <a:xfrm>
            <a:off x="594360" y="1874520"/>
            <a:ext cx="2285640" cy="246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Architecture single-hop uniquement : query &gt; embedding &gt; cosine similarity &gt; chunks.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Aucune capacite a croiser des informations entre documents differents.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50" spc="-1" strike="noStrike">
                <a:solidFill>
                  <a:srgbClr val="991b1b"/>
                </a:solidFill>
                <a:latin typeface="Calibri"/>
                <a:ea typeface="Calibri"/>
              </a:rPr>
              <a:t>Pour un chercheur qui veut relier publications, donnees experimentales et methodologies : insuffisant.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118" name="Shape 8"/>
          <p:cNvSpPr/>
          <p:nvPr/>
        </p:nvSpPr>
        <p:spPr>
          <a:xfrm>
            <a:off x="3291840" y="1325880"/>
            <a:ext cx="2559960" cy="3108600"/>
          </a:xfrm>
          <a:prstGeom prst="rect">
            <a:avLst/>
          </a:prstGeom>
          <a:solidFill>
            <a:srgbClr val="fffbeb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9" name="Shape 9"/>
          <p:cNvSpPr/>
          <p:nvPr/>
        </p:nvSpPr>
        <p:spPr>
          <a:xfrm>
            <a:off x="3291840" y="1325880"/>
            <a:ext cx="2559960" cy="456840"/>
          </a:xfrm>
          <a:prstGeom prst="rect">
            <a:avLst/>
          </a:prstGeom>
          <a:solidFill>
            <a:srgbClr val="fef3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0" name="Image 2" descr="preencoded.png"/>
          <p:cNvPicPr/>
          <p:nvPr/>
        </p:nvPicPr>
        <p:blipFill>
          <a:blip r:embed="rId3"/>
          <a:stretch/>
        </p:blipFill>
        <p:spPr>
          <a:xfrm>
            <a:off x="3429000" y="138996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21" name="Text 10"/>
          <p:cNvSpPr/>
          <p:nvPr/>
        </p:nvSpPr>
        <p:spPr>
          <a:xfrm>
            <a:off x="3794760" y="1325880"/>
            <a:ext cx="19198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92400e"/>
                </a:solidFill>
                <a:latin typeface="Trebuchet MS"/>
                <a:ea typeface="Trebuchet MS"/>
              </a:rPr>
              <a:t>Couts API Caches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22" name="Text 11"/>
          <p:cNvSpPr/>
          <p:nvPr/>
        </p:nvSpPr>
        <p:spPr>
          <a:xfrm>
            <a:off x="3429000" y="1874520"/>
            <a:ext cx="2285640" cy="246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Optimise pour APIs cloud payantes (OpenAI, Anthropic).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Free tiers Groq/OpenAI epuises en quelques sessions de travail.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Generation podcast = milliers de tokens par episode = budget significatif.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50" spc="-1" strike="noStrike">
                <a:solidFill>
                  <a:srgbClr val="92400e"/>
                </a:solidFill>
                <a:latin typeface="Calibri"/>
                <a:ea typeface="Calibri"/>
              </a:rPr>
              <a:t>Avec Ollama : fonctionne mais lent et degradation qualite notable.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123" name="Shape 12"/>
          <p:cNvSpPr/>
          <p:nvPr/>
        </p:nvSpPr>
        <p:spPr>
          <a:xfrm>
            <a:off x="6126480" y="1325880"/>
            <a:ext cx="2559960" cy="3108600"/>
          </a:xfrm>
          <a:prstGeom prst="rect">
            <a:avLst/>
          </a:prstGeom>
          <a:solidFill>
            <a:srgbClr val="f4f8fd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4" name="Shape 13"/>
          <p:cNvSpPr/>
          <p:nvPr/>
        </p:nvSpPr>
        <p:spPr>
          <a:xfrm>
            <a:off x="6126480" y="1325880"/>
            <a:ext cx="2559960" cy="456840"/>
          </a:xfrm>
          <a:prstGeom prst="rect">
            <a:avLst/>
          </a:prstGeom>
          <a:solidFill>
            <a:srgbClr val="dbeaf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5" name="Image 3" descr="preencoded.png"/>
          <p:cNvPicPr/>
          <p:nvPr/>
        </p:nvPicPr>
        <p:blipFill>
          <a:blip r:embed="rId4"/>
          <a:stretch/>
        </p:blipFill>
        <p:spPr>
          <a:xfrm>
            <a:off x="6263640" y="138996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26" name="Text 14"/>
          <p:cNvSpPr/>
          <p:nvPr/>
        </p:nvSpPr>
        <p:spPr>
          <a:xfrm>
            <a:off x="6629400" y="1325880"/>
            <a:ext cx="19198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pc="-1" strike="noStrike">
                <a:solidFill>
                  <a:srgbClr val="2e7bbf"/>
                </a:solidFill>
                <a:latin typeface="Trebuchet MS"/>
                <a:ea typeface="Trebuchet MS"/>
              </a:rPr>
              <a:t>Zero Pedagogie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27" name="Text 15"/>
          <p:cNvSpPr/>
          <p:nvPr/>
        </p:nvSpPr>
        <p:spPr>
          <a:xfrm>
            <a:off x="6263640" y="1874520"/>
            <a:ext cx="2285640" cy="246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L'etudiant upload un doc, pose une question, obtient une reponse.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Il ne voit jamais : l'embedding, le chunking, la recherche vectorielle, le prompting.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1a1a2e"/>
                </a:solidFill>
                <a:latin typeface="Calibri"/>
                <a:ea typeface="Calibri"/>
              </a:rPr>
              <a:t>C'est exactement le probleme de NotebookLM Google : une boite noire elegante.</a:t>
            </a: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50" spc="-1" strike="noStrike">
                <a:solidFill>
                  <a:srgbClr val="2e7bbf"/>
                </a:solidFill>
                <a:latin typeface="Calibri"/>
                <a:ea typeface="Calibri"/>
              </a:rPr>
              <a:t>Utile en demo 5min. Pas pour former des ingenieurs RAG.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128" name="Shape 16"/>
          <p:cNvSpPr/>
          <p:nvPr/>
        </p:nvSpPr>
        <p:spPr>
          <a:xfrm>
            <a:off x="365760" y="4572000"/>
            <a:ext cx="8412120" cy="3196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9" name="Text 17"/>
          <p:cNvSpPr/>
          <p:nvPr/>
        </p:nvSpPr>
        <p:spPr>
          <a:xfrm>
            <a:off x="548640" y="4572000"/>
            <a:ext cx="8229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Open Notebook = outil de consommation, pas de formation. Aucune valeur multi-hop pour la recherche.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130" name="Text 18"/>
          <p:cNvSpPr/>
          <p:nvPr/>
        </p:nvSpPr>
        <p:spPr>
          <a:xfrm>
            <a:off x="5835600" y="4892040"/>
            <a:ext cx="29257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800" spc="-1" strike="noStrike">
                <a:solidFill>
                  <a:srgbClr val="4a5568"/>
                </a:solidFill>
                <a:latin typeface="Calibri"/>
                <a:ea typeface="Calibri"/>
              </a:rPr>
              <a:t>CafeIA  |  mensaflow.com</a:t>
            </a:r>
            <a:endParaRPr b="0" lang="fr-FR" sz="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Shape 1"/>
          <p:cNvSpPr/>
          <p:nvPr/>
        </p:nvSpPr>
        <p:spPr>
          <a:xfrm>
            <a:off x="0" y="54720"/>
            <a:ext cx="9143640" cy="77688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3" name="Image 0" descr="preencoded.png"/>
          <p:cNvPicPr/>
          <p:nvPr/>
        </p:nvPicPr>
        <p:blipFill>
          <a:blip r:embed="rId1"/>
          <a:stretch/>
        </p:blipFill>
        <p:spPr>
          <a:xfrm>
            <a:off x="457200" y="182880"/>
            <a:ext cx="502560" cy="502560"/>
          </a:xfrm>
          <a:prstGeom prst="rect">
            <a:avLst/>
          </a:prstGeom>
          <a:ln w="0">
            <a:noFill/>
          </a:ln>
        </p:spPr>
      </p:pic>
      <p:sp>
        <p:nvSpPr>
          <p:cNvPr id="134" name="Text 2"/>
          <p:cNvSpPr/>
          <p:nvPr/>
        </p:nvSpPr>
        <p:spPr>
          <a:xfrm>
            <a:off x="1097280" y="137160"/>
            <a:ext cx="640044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Trebuchet MS"/>
                <a:ea typeface="Trebuchet MS"/>
              </a:rPr>
              <a:t>Comparatif &amp; Recommandation</a:t>
            </a:r>
            <a:endParaRPr b="0" lang="fr-FR" sz="2400" spc="-1" strike="noStrike">
              <a:latin typeface="Arial"/>
            </a:endParaRPr>
          </a:p>
        </p:txBody>
      </p:sp>
      <p:graphicFrame>
        <p:nvGraphicFramePr>
          <p:cNvPr id="135" name="Table 0"/>
          <p:cNvGraphicFramePr/>
          <p:nvPr/>
        </p:nvGraphicFramePr>
        <p:xfrm>
          <a:off x="320040" y="1051560"/>
          <a:ext cx="8503560" cy="3145320"/>
        </p:xfrm>
        <a:graphic>
          <a:graphicData uri="http://schemas.openxmlformats.org/drawingml/2006/table">
            <a:tbl>
              <a:tblPr/>
              <a:tblGrid>
                <a:gridCol w="2560320"/>
                <a:gridCol w="2971800"/>
                <a:gridCol w="2971800"/>
              </a:tblGrid>
              <a:tr h="36576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Critere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2e7bb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LightRAG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66534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Open Notebook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991b1b"/>
                    </a:solidFill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Multi-Hop Retrieval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 (Knowledge Graph)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 (Single-Hop)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Connection Ollama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 (native, performant)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OUI (degrade)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Cout d'utilisation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$0 avec Ollama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APIs payantes recommandees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Souverainete donnees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100% local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Possible mais sous-optimal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Valeur pedagogique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Elevee (graph visible)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Faible (boite noire)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Questions complexes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 (relations croisees)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 (chunks isoles)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Podcast generation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 (multi-speakers)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4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a1a2e"/>
                          </a:solidFill>
                          <a:latin typeface="Calibri"/>
                          <a:ea typeface="Calibri"/>
                        </a:rPr>
                        <a:t>Setup complexite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pip install + Ollama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0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Docker + PostgreSQL + APIs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6" name="Shape 3"/>
          <p:cNvSpPr/>
          <p:nvPr/>
        </p:nvSpPr>
        <p:spPr>
          <a:xfrm>
            <a:off x="320040" y="4343400"/>
            <a:ext cx="8503560" cy="594000"/>
          </a:xfrm>
          <a:prstGeom prst="rect">
            <a:avLst/>
          </a:prstGeom>
          <a:solidFill>
            <a:srgbClr val="2e7b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7" name="Image 1" descr="preencoded.png"/>
          <p:cNvPicPr/>
          <p:nvPr/>
        </p:nvPicPr>
        <p:blipFill>
          <a:blip r:embed="rId2"/>
          <a:stretch/>
        </p:blipFill>
        <p:spPr>
          <a:xfrm>
            <a:off x="502920" y="4407480"/>
            <a:ext cx="411120" cy="411120"/>
          </a:xfrm>
          <a:prstGeom prst="rect">
            <a:avLst/>
          </a:prstGeom>
          <a:ln w="0">
            <a:noFill/>
          </a:ln>
        </p:spPr>
      </p:pic>
      <p:sp>
        <p:nvSpPr>
          <p:cNvPr id="138" name="Text 4"/>
          <p:cNvSpPr/>
          <p:nvPr/>
        </p:nvSpPr>
        <p:spPr>
          <a:xfrm>
            <a:off x="1005840" y="4343400"/>
            <a:ext cx="758916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300" spc="-1" strike="noStrike">
                <a:solidFill>
                  <a:srgbClr val="ffffff"/>
                </a:solidFill>
                <a:latin typeface="Trebuchet MS"/>
                <a:ea typeface="Trebuchet MS"/>
              </a:rPr>
              <a:t>Recommandation : </a:t>
            </a:r>
            <a:r>
              <a:rPr b="1" lang="en-US" sz="1300" spc="-1" strike="noStrike">
                <a:solidFill>
                  <a:srgbClr val="00b4d8"/>
                </a:solidFill>
                <a:latin typeface="Trebuchet MS"/>
                <a:ea typeface="Trebuchet MS"/>
              </a:rPr>
              <a:t>LightRAG + Ollama + Qwen3 8B</a:t>
            </a: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 pour la formation et la recherche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39" name="Text 5"/>
          <p:cNvSpPr/>
          <p:nvPr/>
        </p:nvSpPr>
        <p:spPr>
          <a:xfrm>
            <a:off x="1005840" y="4645080"/>
            <a:ext cx="758916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50" spc="-1" strike="noStrike">
                <a:solidFill>
                  <a:srgbClr val="eaf2fb"/>
                </a:solidFill>
                <a:latin typeface="Calibri"/>
                <a:ea typeface="Calibri"/>
              </a:rPr>
              <a:t>Open Notebook en demo 5 min pour l'effet wow, puis LightRAG pour comprendre le "sous le capot"</a:t>
            </a:r>
            <a:endParaRPr b="0" lang="fr-FR" sz="1050" spc="-1" strike="noStrike">
              <a:latin typeface="Arial"/>
            </a:endParaRPr>
          </a:p>
        </p:txBody>
      </p:sp>
      <p:sp>
        <p:nvSpPr>
          <p:cNvPr id="140" name="Text 6"/>
          <p:cNvSpPr/>
          <p:nvPr/>
        </p:nvSpPr>
        <p:spPr>
          <a:xfrm>
            <a:off x="2286000" y="4892040"/>
            <a:ext cx="457164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900" spc="-1" strike="noStrike">
                <a:solidFill>
                  <a:srgbClr val="4a5568"/>
                </a:solidFill>
                <a:latin typeface="Calibri"/>
                <a:ea typeface="Calibri"/>
              </a:rPr>
              <a:t>MensaFlow  |  CafeIA  |  mensaflow.com</a:t>
            </a:r>
            <a:endParaRPr b="0" lang="fr-FR" sz="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LibreOffice/7.3.7.2$Linux_X86_64 LibreOffice_project/30$Build-2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2026-02-12T11:11:13Z</dcterms:created>
  <dc:creator>AI4Industry - MensaFlow</dc:creator>
  <dc:description/>
  <dc:language>fr-FR</dc:language>
  <cp:lastModifiedBy/>
  <dcterms:modified xsi:type="dcterms:W3CDTF">2026-02-12T12:19:04Z</dcterms:modified>
  <cp:revision>2</cp:revision>
  <dc:subject>PptxGenJS Presentation</dc:subject>
  <dc:title>LightRAG vs Open Notebook - Solutions RAG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On-screen Show (16:9)</vt:lpwstr>
  </property>
  <property fmtid="{D5CDD505-2E9C-101B-9397-08002B2CF9AE}" pid="4" name="Slides">
    <vt:i4>6</vt:i4>
  </property>
</Properties>
</file>