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_rels/notesSlide9.xml.rels" ContentType="application/vnd.openxmlformats-package.relationships+xml"/>
  <Override PartName="/ppt/notesSlides/_rels/notesSlide6.xml.rels" ContentType="application/vnd.openxmlformats-package.relationships+xml"/>
  <Override PartName="/ppt/notesSlides/_rels/notesSlide8.xml.rels" ContentType="application/vnd.openxmlformats-package.relationships+xml"/>
  <Override PartName="/ppt/notesSlides/_rels/notesSlide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9.png" ContentType="image/png"/>
  <Override PartName="/ppt/media/image13.png" ContentType="image/png"/>
  <Override PartName="/ppt/media/image8.png" ContentType="image/png"/>
  <Override PartName="/ppt/media/image12.png" ContentType="image/png"/>
  <Override PartName="/ppt/media/image7.png" ContentType="image/png"/>
  <Override PartName="/ppt/media/image11.png" ContentType="image/png"/>
  <Override PartName="/ppt/media/image6.png" ContentType="image/png"/>
  <Override PartName="/ppt/media/image10.png" ContentType="image/png"/>
  <Override PartName="/ppt/media/image5.png" ContentType="image/png"/>
  <Override PartName="/ppt/media/image4.png" ContentType="image/png"/>
  <Override PartName="/ppt/media/image27.png" ContentType="image/png"/>
  <Override PartName="/ppt/media/image3.png" ContentType="image/png"/>
  <Override PartName="/ppt/media/image2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.png" ContentType="image/png"/>
  <Override PartName="/ppt/media/image24.png" ContentType="image/png"/>
  <Override PartName="/ppt/media/image2.png" ContentType="image/png"/>
  <Override PartName="/ppt/media/image25.png" ContentType="image/png"/>
  <Override PartName="/ppt/presProps.xml" ContentType="application/vnd.openxmlformats-officedocument.presentationml.presPro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2000" spc="-1" strike="noStrike">
                <a:latin typeface="Arial"/>
              </a:rPr>
              <a:t>Click to edit the notes format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fr-FR" sz="1400" spc="-1" strike="noStrike">
                <a:latin typeface="Times New Roman"/>
              </a:rPr>
              <a:t>&lt;header&gt;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r>
              <a:rPr b="0" lang="fr-FR" sz="1400" spc="-1" strike="noStrike">
                <a:latin typeface="Times New Roman"/>
              </a:rPr>
              <a:t>&lt;date/time&gt;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>
              <a:defRPr b="0" lang="fr-FR" sz="1400" spc="-1" strike="noStrike">
                <a:latin typeface="Times New Roman"/>
              </a:defRPr>
            </a:lvl1pPr>
          </a:lstStyle>
          <a:p>
            <a:r>
              <a:rPr b="0" lang="fr-FR" sz="1400" spc="-1" strike="noStrike">
                <a:latin typeface="Times New Roman"/>
              </a:rPr>
              <a:t>&lt;footer&gt;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algn="r">
              <a:buNone/>
              <a:defRPr b="0" lang="fr-FR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A1F77775-DF42-4019-A98F-87E0AAA6ABC8}" type="slidenum">
              <a:rPr b="0" lang="fr-FR" sz="1400" spc="-1" strike="noStrike">
                <a:latin typeface="Times New Roman"/>
              </a:rPr>
              <a:t>&lt;number&gt;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8472625-E986-4B13-A835-6266A74E949F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ADFEE86-28B3-4588-9679-0C0E35CD4543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5D1951E-CB1F-4131-82FC-78E0FAF98332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EA46363-972F-422E-8734-FAFEC5F44744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5831B91-3F25-4D4F-8E6F-E54121344AE5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3563001B-476B-41DC-9A59-DD514BCBB452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1C736FD-3725-43E4-9501-7A06464E9586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C4135A65-C519-4A7E-B6A2-90AC60820D23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6040" cy="3085920"/>
          </a:xfrm>
          <a:prstGeom prst="rect">
            <a:avLst/>
          </a:prstGeom>
          <a:ln w="0">
            <a:noFill/>
          </a:ln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B7CC2BA-1BAC-4B83-81AD-3BBDC44B065D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fr-FR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Click to edit the title text </a:t>
            </a: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format</a:t>
            </a:r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fr-FR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fr-F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24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5" name="Image 0" descr="preencoded.png"/>
          <p:cNvPicPr/>
          <p:nvPr/>
        </p:nvPicPr>
        <p:blipFill>
          <a:blip r:embed="rId1"/>
          <a:stretch/>
        </p:blipFill>
        <p:spPr>
          <a:xfrm>
            <a:off x="4114800" y="731520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46" name="Text 1"/>
          <p:cNvSpPr/>
          <p:nvPr/>
        </p:nvSpPr>
        <p:spPr>
          <a:xfrm>
            <a:off x="457200" y="1828800"/>
            <a:ext cx="8229240" cy="91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4000" spc="-1" strike="noStrike">
                <a:solidFill>
                  <a:srgbClr val="ffffff"/>
                </a:solidFill>
                <a:latin typeface="Trebuchet MS"/>
                <a:ea typeface="Trebuchet MS"/>
              </a:rPr>
              <a:t>Frameworks LLM Local</a:t>
            </a:r>
            <a:endParaRPr b="0" lang="fr-FR" sz="4000" spc="-1" strike="noStrike">
              <a:latin typeface="Arial"/>
            </a:endParaRPr>
          </a:p>
        </p:txBody>
      </p:sp>
      <p:sp>
        <p:nvSpPr>
          <p:cNvPr id="47" name="Text 2"/>
          <p:cNvSpPr/>
          <p:nvPr/>
        </p:nvSpPr>
        <p:spPr>
          <a:xfrm>
            <a:off x="1371600" y="2743200"/>
            <a:ext cx="6400440" cy="54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pc="-1" strike="noStrike">
                <a:solidFill>
                  <a:srgbClr val="00b4d8"/>
                </a:solidFill>
                <a:latin typeface="Calibri"/>
                <a:ea typeface="Calibri"/>
              </a:rPr>
              <a:t>Comparatif complet pour le déploiement sur laptop</a:t>
            </a:r>
            <a:endParaRPr b="0" lang="fr-FR" sz="1800" spc="-1" strike="noStrike">
              <a:latin typeface="Arial"/>
            </a:endParaRPr>
          </a:p>
        </p:txBody>
      </p:sp>
      <p:sp>
        <p:nvSpPr>
          <p:cNvPr id="48" name="Shape 3"/>
          <p:cNvSpPr/>
          <p:nvPr/>
        </p:nvSpPr>
        <p:spPr>
          <a:xfrm>
            <a:off x="3200400" y="3474720"/>
            <a:ext cx="2743200" cy="360"/>
          </a:xfrm>
          <a:prstGeom prst="line">
            <a:avLst/>
          </a:prstGeom>
          <a:ln w="25400">
            <a:solidFill>
              <a:srgbClr val="3e92cc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Text 4"/>
          <p:cNvSpPr/>
          <p:nvPr/>
        </p:nvSpPr>
        <p:spPr>
          <a:xfrm>
            <a:off x="914400" y="3840480"/>
            <a:ext cx="73148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3e92cc"/>
                </a:solidFill>
                <a:latin typeface="Calibri"/>
                <a:ea typeface="Calibri"/>
              </a:rPr>
              <a:t>CaféIA  |  UPVD Perpignan  |  Mensaflow  |  2026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50" name="Shape 5"/>
          <p:cNvSpPr/>
          <p:nvPr/>
        </p:nvSpPr>
        <p:spPr>
          <a:xfrm>
            <a:off x="0" y="4869360"/>
            <a:ext cx="9143640" cy="273960"/>
          </a:xfrm>
          <a:prstGeom prst="rect">
            <a:avLst/>
          </a:prstGeom>
          <a:solidFill>
            <a:srgbClr val="1e5aa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Text 6"/>
          <p:cNvSpPr/>
          <p:nvPr/>
        </p:nvSpPr>
        <p:spPr>
          <a:xfrm>
            <a:off x="457200" y="486936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mensaflow.com</a:t>
            </a:r>
            <a:endParaRPr b="0" lang="fr-FR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4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55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llama.cpp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56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Le moteur C/C++ derrière tous les frameworks — par Georgi Gerganov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57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8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59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60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1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62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63" name="Shape 8"/>
          <p:cNvSpPr/>
          <p:nvPr/>
        </p:nvSpPr>
        <p:spPr>
          <a:xfrm>
            <a:off x="36576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4" name="Text 9"/>
          <p:cNvSpPr/>
          <p:nvPr/>
        </p:nvSpPr>
        <p:spPr>
          <a:xfrm>
            <a:off x="54864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Performance brute maximale, zéro couche d'abstraction entre le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CPU/GPU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et les tokens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Contrôle total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: threads, GPU layers offload, context size, batch size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Open-source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(MIT), communauté très active sur GitHub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Supporte tous les formats GGUF et toutes les quantizations (Q4, Q5, Q8...)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Référence pour le benchmarking hardware et l'optimisation fine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Fonctionne sur CPU, CUDA, Metal (Apple Silicon), ROCm (AMD)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65" name="Shape 10"/>
          <p:cNvSpPr/>
          <p:nvPr/>
        </p:nvSpPr>
        <p:spPr>
          <a:xfrm>
            <a:off x="480060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66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d'API serveur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robuste (llama-server est basique)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de gestion de modèles : téléchargement manuel des GGUF sur HuggingFace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Compilation requise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(make, cmake, dépendances C++)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Cauchemar logistique sur 20 laptops avec OS différents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Aucune intégration LangChain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/ tool calling native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Courbe d'apprentissage élevée pour les non-développeurs C++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67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8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69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Moteur de référence, pas un outil pédagogique. C'est le socle sur lequel Ollama, Jan, GPT4All sont construits.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2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73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Ollama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74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CLI-first, developer-friendly — le Docker des LLMs locaux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75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77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78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79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80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81" name="Shape 8"/>
          <p:cNvSpPr/>
          <p:nvPr/>
        </p:nvSpPr>
        <p:spPr>
          <a:xfrm>
            <a:off x="36576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2" name="Text 9"/>
          <p:cNvSpPr/>
          <p:nvPr/>
        </p:nvSpPr>
        <p:spPr>
          <a:xfrm>
            <a:off x="296640" y="1691640"/>
            <a:ext cx="4743360" cy="265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Facilité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: Installation en une commande, prêt en 2 minutes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OpenAI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-compatible sur localhost:11434 (HTTP REST)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Gestion de modèles intégrée : </a:t>
            </a:r>
            <a:br>
              <a:rPr sz="1150"/>
            </a:br>
            <a:r>
              <a:rPr b="1" lang="en-US" sz="1150" spc="-1" strike="noStrike">
                <a:solidFill>
                  <a:srgbClr val="1a1a2e"/>
                </a:solidFill>
                <a:latin typeface="FreeMono"/>
                <a:ea typeface="Calibri"/>
              </a:rPr>
              <a:t>ollama pull / run / list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Support tool calling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/ function calling natif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Intégration directe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LangChain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N8N, OpenWebUI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Apple Silicon, CUDA, ROCm —</a:t>
            </a:r>
            <a:r>
              <a:rPr b="1" lang="en-US" sz="1100" spc="-1" strike="noStrike">
                <a:solidFill>
                  <a:srgbClr val="1a1a2e"/>
                </a:solidFill>
                <a:latin typeface="Calibri"/>
                <a:ea typeface="Calibri"/>
              </a:rPr>
              <a:t> optimisé nativement</a:t>
            </a:r>
            <a:endParaRPr b="0" lang="fr-FR" sz="110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Open-source, catalogue de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modèles à jour</a:t>
            </a:r>
            <a:br>
              <a:rPr sz="1150"/>
            </a:b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(Qwen3, Phi-4...)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83" name="Shape 10"/>
          <p:cNvSpPr/>
          <p:nvPr/>
        </p:nvSpPr>
        <p:spPr>
          <a:xfrm>
            <a:off x="480060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84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de GUI native (CLI uniquement,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OpenWebUI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en option)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conçu pour le multi-utilisateur à grande échelle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Throughput inférieur à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vLLM sous charge concurrente (3x moins)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Quantizations prédéfinies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moins de contrôle fin que llama.cpp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Nécessite un minimum de confort avec le terminal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85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6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87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Le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choix optimal pour développeurs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et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formations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. Pont direct entre modèle local et pipeline de code.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0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91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Jan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92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ChatGPT alternatif open-source, 100% offline et privacy-first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93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4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95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96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97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98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99" name="Shape 8"/>
          <p:cNvSpPr/>
          <p:nvPr/>
        </p:nvSpPr>
        <p:spPr>
          <a:xfrm>
            <a:off x="36576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0" name="Text 9"/>
          <p:cNvSpPr/>
          <p:nvPr/>
        </p:nvSpPr>
        <p:spPr>
          <a:xfrm>
            <a:off x="54864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Open-source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(AGPLv3), totalement transparent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GUI desktop soignée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expérience ChatGPT-like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100% offline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aucune donnée ne quitte la machine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Installation simple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multiplateforme (Win/Mac/Linux)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HTTP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locale disponible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Focus privacy et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sécurité des données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01" name="Shape 10"/>
          <p:cNvSpPr/>
          <p:nvPr/>
        </p:nvSpPr>
        <p:spPr>
          <a:xfrm>
            <a:off x="4343040" y="1691640"/>
            <a:ext cx="4656960" cy="298836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02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Support tool calling Off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function calling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non compatible OpenAI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pour les fonctions avancées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Catalogue de modèles en retrait (nouveaux modèles en retard)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adapté aux workflows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agents ou orchestration LangChain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Performances GPU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moins optimisées qu'Ollama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Conçu pour le chat conversationnel, pas le dev pipeline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03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4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05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Excellent pour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usage personnel offline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. Inadapté pour un atelier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développement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ou intégration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RAG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08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109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GPT4All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10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Par Nomic AI — LLM local grand public avec RAG intégré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11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2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13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14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15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16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17" name="Shape 8"/>
          <p:cNvSpPr/>
          <p:nvPr/>
        </p:nvSpPr>
        <p:spPr>
          <a:xfrm>
            <a:off x="36576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18" name="Text 9"/>
          <p:cNvSpPr/>
          <p:nvPr/>
        </p:nvSpPr>
        <p:spPr>
          <a:xfrm>
            <a:off x="54864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Open-source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développé par Nomic AI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GUI desktop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avec catalogue de modèles intégré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Mode LocalDocs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: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RAG basique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sur fichiers locaux dans l'app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Fonctionne sur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CPU sans GPU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(accessible hardware modeste)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SDK Python disponible pour usage programmatique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Bonne documentation et communauté active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19" name="Shape 10"/>
          <p:cNvSpPr/>
          <p:nvPr/>
        </p:nvSpPr>
        <p:spPr>
          <a:xfrm>
            <a:off x="480060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20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d'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HTTP native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(Python-only SDK)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tool calling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/ function calling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Non compatible OpenAI API standard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Catalogue de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modèles limité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et mises à jour en retard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LocalDocs RAG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= boîte noire, pas pédagogique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Performances inférieures à Ollama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sur même hardware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21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2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23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Bon pour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découvrir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les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LLMs locaux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 en tant qu'utilisateur. Le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RAG intégré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cache la complexité = anti-pédagogique.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26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127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LM Studio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28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App desktop premium pour explorer et tester des LLMs locaux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29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0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31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32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3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34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35" name="Shape 8"/>
          <p:cNvSpPr/>
          <p:nvPr/>
        </p:nvSpPr>
        <p:spPr>
          <a:xfrm>
            <a:off x="36576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36" name="Text 9"/>
          <p:cNvSpPr/>
          <p:nvPr/>
        </p:nvSpPr>
        <p:spPr>
          <a:xfrm>
            <a:off x="54864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Interface GUI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la plus aboutie du marché, UX premium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Browser HuggingFace intégré pour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télécharger des GGUF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Sliders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pour ajuster température, contexte, paramètres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Serveur local avec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basique disponible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Excellent sur Apple Silicon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Switch rapide entre modèles pour comparaison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37" name="Shape 10"/>
          <p:cNvSpPr/>
          <p:nvPr/>
        </p:nvSpPr>
        <p:spPr>
          <a:xfrm>
            <a:off x="480060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38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Closed-source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— impossible d'auditer le code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limitée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, pas pleinement OpenAI-compatible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Tool calling non supporté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de façon fiable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Non scriptable, difficile à intégrer dans un pipeline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Plus gourmand en ressources qu'Ollama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Dépendance à un éditeur propriétaire unique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39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0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41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Le meilleur 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'bac à sable' </a:t>
            </a: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visuel pour tester des modèles. Inutilisable pour du dev pipeline ou de la formation code</a:t>
            </a: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8"/>
          <p:cNvSpPr/>
          <p:nvPr/>
        </p:nvSpPr>
        <p:spPr>
          <a:xfrm>
            <a:off x="365760" y="1440000"/>
            <a:ext cx="4456800" cy="324000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43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Shape 1"/>
          <p:cNvSpPr/>
          <p:nvPr/>
        </p:nvSpPr>
        <p:spPr>
          <a:xfrm>
            <a:off x="0" y="54720"/>
            <a:ext cx="9143640" cy="10054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5" name="Image 0" descr="preencoded.png"/>
          <p:cNvPicPr/>
          <p:nvPr/>
        </p:nvPicPr>
        <p:blipFill>
          <a:blip r:embed="rId1"/>
          <a:stretch/>
        </p:blipFill>
        <p:spPr>
          <a:xfrm>
            <a:off x="457200" y="201240"/>
            <a:ext cx="594000" cy="594000"/>
          </a:xfrm>
          <a:prstGeom prst="rect">
            <a:avLst/>
          </a:prstGeom>
          <a:ln w="0">
            <a:noFill/>
          </a:ln>
        </p:spPr>
      </p:pic>
      <p:sp>
        <p:nvSpPr>
          <p:cNvPr id="146" name="Text 2"/>
          <p:cNvSpPr/>
          <p:nvPr/>
        </p:nvSpPr>
        <p:spPr>
          <a:xfrm>
            <a:off x="1188720" y="137160"/>
            <a:ext cx="640044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vLLM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47" name="Text 3"/>
          <p:cNvSpPr/>
          <p:nvPr/>
        </p:nvSpPr>
        <p:spPr>
          <a:xfrm>
            <a:off x="1188720" y="640080"/>
            <a:ext cx="64004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i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Moteur d'inférence haute performance — UC Berkeley, conçu pour la production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48" name="Shape 4"/>
          <p:cNvSpPr/>
          <p:nvPr/>
        </p:nvSpPr>
        <p:spPr>
          <a:xfrm>
            <a:off x="365760" y="1280160"/>
            <a:ext cx="3977280" cy="365400"/>
          </a:xfrm>
          <a:prstGeom prst="rect">
            <a:avLst/>
          </a:prstGeom>
          <a:solidFill>
            <a:srgbClr val="dcfce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9" name="Image 1" descr="preencoded.png"/>
          <p:cNvPicPr/>
          <p:nvPr/>
        </p:nvPicPr>
        <p:blipFill>
          <a:blip r:embed="rId2"/>
          <a:stretch/>
        </p:blipFill>
        <p:spPr>
          <a:xfrm>
            <a:off x="50292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50" name="Text 5"/>
          <p:cNvSpPr/>
          <p:nvPr/>
        </p:nvSpPr>
        <p:spPr>
          <a:xfrm>
            <a:off x="82296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166534"/>
                </a:solidFill>
                <a:latin typeface="Trebuchet MS"/>
                <a:ea typeface="Trebuchet MS"/>
              </a:rPr>
              <a:t>Avantages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51" name="Shape 6"/>
          <p:cNvSpPr/>
          <p:nvPr/>
        </p:nvSpPr>
        <p:spPr>
          <a:xfrm>
            <a:off x="4800600" y="1280160"/>
            <a:ext cx="3977280" cy="365400"/>
          </a:xfrm>
          <a:prstGeom prst="rect">
            <a:avLst/>
          </a:prstGeom>
          <a:solidFill>
            <a:srgbClr val="fee2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2" name="Image 2" descr="preencoded.png"/>
          <p:cNvPicPr/>
          <p:nvPr/>
        </p:nvPicPr>
        <p:blipFill>
          <a:blip r:embed="rId3"/>
          <a:stretch/>
        </p:blipFill>
        <p:spPr>
          <a:xfrm>
            <a:off x="4937760" y="1325880"/>
            <a:ext cx="255600" cy="255600"/>
          </a:xfrm>
          <a:prstGeom prst="rect">
            <a:avLst/>
          </a:prstGeom>
          <a:ln w="0">
            <a:noFill/>
          </a:ln>
        </p:spPr>
      </p:pic>
      <p:sp>
        <p:nvSpPr>
          <p:cNvPr id="153" name="Text 7"/>
          <p:cNvSpPr/>
          <p:nvPr/>
        </p:nvSpPr>
        <p:spPr>
          <a:xfrm>
            <a:off x="5257800" y="1280160"/>
            <a:ext cx="320004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991b1b"/>
                </a:solidFill>
                <a:latin typeface="Trebuchet MS"/>
                <a:ea typeface="Trebuchet MS"/>
              </a:rPr>
              <a:t>Inconvénients</a:t>
            </a:r>
            <a:endParaRPr b="0" lang="fr-FR" sz="1400" spc="-1" strike="noStrike">
              <a:latin typeface="Arial"/>
            </a:endParaRPr>
          </a:p>
        </p:txBody>
      </p:sp>
      <p:sp>
        <p:nvSpPr>
          <p:cNvPr id="154" name="Text 9"/>
          <p:cNvSpPr/>
          <p:nvPr/>
        </p:nvSpPr>
        <p:spPr>
          <a:xfrm>
            <a:off x="54864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Throughput jusqu'à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3x supérieur à Ollama sous charge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00a933"/>
                </a:solidFill>
                <a:latin typeface="Calibri"/>
                <a:ea typeface="Calibri"/>
              </a:rPr>
              <a:t>PagedAttention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: gestion mémoire GPU ultra-efficace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Conçu pour le </a:t>
            </a:r>
            <a:r>
              <a:rPr b="1" lang="en-US" sz="1150" spc="-1" strike="noStrike">
                <a:solidFill>
                  <a:srgbClr val="00a933"/>
                </a:solidFill>
                <a:latin typeface="Calibri"/>
                <a:ea typeface="Calibri"/>
              </a:rPr>
              <a:t>multi-utilisateur</a:t>
            </a:r>
            <a:r>
              <a:rPr b="0" lang="en-US" sz="1150" spc="-1" strike="noStrike">
                <a:solidFill>
                  <a:srgbClr val="00a933"/>
                </a:solidFill>
                <a:latin typeface="Calibri"/>
                <a:ea typeface="Calibri"/>
              </a:rPr>
              <a:t> 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et la </a:t>
            </a:r>
            <a:r>
              <a:rPr b="1" lang="en-US" sz="1150" spc="-1" strike="noStrike">
                <a:solidFill>
                  <a:srgbClr val="00a933"/>
                </a:solidFill>
                <a:latin typeface="Calibri"/>
                <a:ea typeface="Calibri"/>
              </a:rPr>
              <a:t>production serveur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API OpenAI-compatible complète avec tool calling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00a933"/>
                </a:solidFill>
                <a:latin typeface="Calibri"/>
                <a:ea typeface="Calibri"/>
              </a:rPr>
              <a:t>Support tensor/pipeline parallelism multi-GPU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Open-source, intégration LangChain native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55" name="Shape 10"/>
          <p:cNvSpPr/>
          <p:nvPr/>
        </p:nvSpPr>
        <p:spPr>
          <a:xfrm>
            <a:off x="4800600" y="1691640"/>
            <a:ext cx="3977280" cy="2742840"/>
          </a:xfrm>
          <a:prstGeom prst="rect">
            <a:avLst/>
          </a:prstGeom>
          <a:solidFill>
            <a:srgbClr val="f0f5fc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56" name="Text 11"/>
          <p:cNvSpPr/>
          <p:nvPr/>
        </p:nvSpPr>
        <p:spPr>
          <a:xfrm>
            <a:off x="4983480" y="1783080"/>
            <a:ext cx="361152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Nécessite </a:t>
            </a: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GPU NVIDIA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(CUDA obligatoire)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Installation complexe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: Docker, Python, drivers CUDA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Pas de gestion de modèles (HuggingFace direct, pas de pull)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Overkill sur laptop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: conçu pour serveurs multi-GPU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Sur 4GB VRAM = galère thermique et OOM fréquents</a:t>
            </a:r>
            <a:endParaRPr b="0" lang="fr-FR" sz="1150" spc="-1" strike="noStrike">
              <a:latin typeface="Arial"/>
            </a:endParaRPr>
          </a:p>
          <a:p>
            <a:pPr marL="343080" indent="-343080">
              <a:lnSpc>
                <a:spcPct val="120000"/>
              </a:lnSpc>
              <a:spcAft>
                <a:spcPts val="601"/>
              </a:spcAft>
              <a:buClr>
                <a:srgbClr val="1a1a2e"/>
              </a:buClr>
              <a:buFont typeface="Symbol" charset="2"/>
              <a:buChar char=""/>
            </a:pPr>
            <a:r>
              <a:rPr b="1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Courbe d'apprentissage</a:t>
            </a:r>
            <a:r>
              <a:rPr b="0" lang="en-US" sz="1150" spc="-1" strike="noStrike">
                <a:solidFill>
                  <a:srgbClr val="1a1a2e"/>
                </a:solidFill>
                <a:latin typeface="Calibri"/>
                <a:ea typeface="Calibri"/>
              </a:rPr>
              <a:t> significative</a:t>
            </a:r>
            <a:endParaRPr b="0" lang="fr-FR" sz="1150" spc="-1" strike="noStrike">
              <a:latin typeface="Arial"/>
            </a:endParaRPr>
          </a:p>
        </p:txBody>
      </p:sp>
      <p:sp>
        <p:nvSpPr>
          <p:cNvPr id="157" name="Shape 12"/>
          <p:cNvSpPr/>
          <p:nvPr/>
        </p:nvSpPr>
        <p:spPr>
          <a:xfrm>
            <a:off x="365760" y="4572000"/>
            <a:ext cx="841212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58" name="Image 3" descr="preencoded.png"/>
          <p:cNvPicPr/>
          <p:nvPr/>
        </p:nvPicPr>
        <p:blipFill>
          <a:blip r:embed="rId4"/>
          <a:stretch/>
        </p:blipFill>
        <p:spPr>
          <a:xfrm>
            <a:off x="502920" y="4617720"/>
            <a:ext cx="292320" cy="292320"/>
          </a:xfrm>
          <a:prstGeom prst="rect">
            <a:avLst/>
          </a:prstGeom>
          <a:ln w="0">
            <a:noFill/>
          </a:ln>
        </p:spPr>
      </p:pic>
      <p:sp>
        <p:nvSpPr>
          <p:cNvPr id="159" name="Text 13"/>
          <p:cNvSpPr/>
          <p:nvPr/>
        </p:nvSpPr>
        <p:spPr>
          <a:xfrm>
            <a:off x="914400" y="4572000"/>
            <a:ext cx="768060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VERDICT : Champion production / multi-utilisateur. Totalement inadapté au contexte laptop étudiant.</a:t>
            </a:r>
            <a:endParaRPr b="0" lang="fr-F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Shape 1"/>
          <p:cNvSpPr/>
          <p:nvPr/>
        </p:nvSpPr>
        <p:spPr>
          <a:xfrm>
            <a:off x="0" y="54720"/>
            <a:ext cx="9143640" cy="77688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2" name="Image 0" descr="preencoded.png"/>
          <p:cNvPicPr/>
          <p:nvPr/>
        </p:nvPicPr>
        <p:blipFill>
          <a:blip r:embed="rId1"/>
          <a:stretch/>
        </p:blipFill>
        <p:spPr>
          <a:xfrm>
            <a:off x="457200" y="182880"/>
            <a:ext cx="502560" cy="502560"/>
          </a:xfrm>
          <a:prstGeom prst="rect">
            <a:avLst/>
          </a:prstGeom>
          <a:ln w="0">
            <a:noFill/>
          </a:ln>
        </p:spPr>
      </p:pic>
      <p:sp>
        <p:nvSpPr>
          <p:cNvPr id="163" name="Text 2"/>
          <p:cNvSpPr/>
          <p:nvPr/>
        </p:nvSpPr>
        <p:spPr>
          <a:xfrm>
            <a:off x="1097280" y="137160"/>
            <a:ext cx="640044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600" spc="-1" strike="noStrike">
                <a:solidFill>
                  <a:srgbClr val="ffffff"/>
                </a:solidFill>
                <a:latin typeface="Trebuchet MS"/>
                <a:ea typeface="Trebuchet MS"/>
              </a:rPr>
              <a:t>Tableau Comparatif</a:t>
            </a:r>
            <a:endParaRPr b="0" lang="fr-FR" sz="2600" spc="-1" strike="noStrike">
              <a:latin typeface="Arial"/>
            </a:endParaRPr>
          </a:p>
        </p:txBody>
      </p:sp>
      <p:graphicFrame>
        <p:nvGraphicFramePr>
          <p:cNvPr id="164" name="Table 0"/>
          <p:cNvGraphicFramePr/>
          <p:nvPr/>
        </p:nvGraphicFramePr>
        <p:xfrm>
          <a:off x="320040" y="1051560"/>
          <a:ext cx="6949080" cy="2797560"/>
        </p:xfrm>
        <a:graphic>
          <a:graphicData uri="http://schemas.openxmlformats.org/drawingml/2006/table">
            <a:tbl>
              <a:tblPr/>
              <a:tblGrid>
                <a:gridCol w="1280160"/>
                <a:gridCol w="822960"/>
                <a:gridCol w="731520"/>
                <a:gridCol w="731520"/>
                <a:gridCol w="777240"/>
                <a:gridCol w="914400"/>
                <a:gridCol w="914400"/>
                <a:gridCol w="777240"/>
              </a:tblGrid>
              <a:tr h="43884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Framework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Open</a:t>
                      </a:r>
                      <a:endParaRPr b="0" lang="fr-FR" sz="95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Source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GUI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API</a:t>
                      </a:r>
                      <a:endParaRPr b="0" lang="fr-FR" sz="95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HTTP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Tool</a:t>
                      </a:r>
                      <a:endParaRPr b="0" lang="fr-FR" sz="95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Calling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LangChain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Gestion</a:t>
                      </a:r>
                      <a:endParaRPr b="0" lang="fr-FR" sz="95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Modèles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Péda.</a:t>
                      </a:r>
                      <a:endParaRPr b="0" lang="fr-FR" sz="95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50" spc="-1" strike="noStrike">
                          <a:solidFill>
                            <a:srgbClr val="ffffff"/>
                          </a:solidFill>
                          <a:latin typeface="Trebuchet MS"/>
                          <a:ea typeface="Trebuchet MS"/>
                        </a:rPr>
                        <a:t>Dev</a:t>
                      </a:r>
                      <a:endParaRPr b="0" lang="fr-FR" sz="95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1e5aa8"/>
                    </a:solidFill>
                  </a:tcPr>
                </a:tc>
              </a:tr>
              <a:tr h="38376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a1a2e"/>
                          </a:solidFill>
                          <a:latin typeface="Consolas"/>
                          <a:ea typeface="Consolas"/>
                        </a:rPr>
                        <a:t>llama.cpp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Basique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Manuel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43884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e5aa8"/>
                          </a:solidFill>
                          <a:latin typeface="Consolas"/>
                          <a:ea typeface="Consolas"/>
                        </a:rPr>
                        <a:t>Ollama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CLI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18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18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solidFill>
                      <a:srgbClr val="ebf5ff"/>
                    </a:solidFill>
                  </a:tcPr>
                </a:tc>
              </a:tr>
              <a:tr h="38376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a1a2e"/>
                          </a:solidFill>
                          <a:latin typeface="Consolas"/>
                          <a:ea typeface="Consolas"/>
                        </a:rPr>
                        <a:t>Jan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8376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a1a2e"/>
                          </a:solidFill>
                          <a:latin typeface="Consolas"/>
                          <a:ea typeface="Consolas"/>
                        </a:rPr>
                        <a:t>GPT4All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8376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a1a2e"/>
                          </a:solidFill>
                          <a:latin typeface="Consolas"/>
                          <a:ea typeface="Consolas"/>
                        </a:rPr>
                        <a:t>LM Studio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  <a:tr h="38484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a1a2e"/>
                          </a:solidFill>
                          <a:latin typeface="Consolas"/>
                          <a:ea typeface="Consolas"/>
                        </a:rPr>
                        <a:t>vLLM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166534"/>
                          </a:solidFill>
                          <a:latin typeface="Calibri"/>
                          <a:ea typeface="Calibri"/>
                        </a:rPr>
                        <a:t>OUI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b45309"/>
                          </a:solidFill>
                          <a:latin typeface="Calibri"/>
                          <a:ea typeface="Calibri"/>
                        </a:rPr>
                        <a:t>Partiel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algn="l" pos="0"/>
                        </a:tabLst>
                      </a:pPr>
                      <a:r>
                        <a:rPr b="1" lang="en-US" sz="900" spc="-1" strike="noStrike">
                          <a:solidFill>
                            <a:srgbClr val="991b1b"/>
                          </a:solidFill>
                          <a:latin typeface="Calibri"/>
                          <a:ea typeface="Calibri"/>
                        </a:rPr>
                        <a:t>NON</a:t>
                      </a:r>
                      <a:endParaRPr b="0" lang="fr-FR" sz="900" spc="-1" strike="noStrike">
                        <a:latin typeface="Arial"/>
                      </a:endParaRPr>
                    </a:p>
                  </a:txBody>
                  <a:tcPr anchor="ctr" marL="91440" marR="91440">
                    <a:lnL w="6480">
                      <a:solidFill>
                        <a:srgbClr val="c5d9f0"/>
                      </a:solidFill>
                    </a:lnL>
                    <a:lnR w="6480">
                      <a:solidFill>
                        <a:srgbClr val="c5d9f0"/>
                      </a:solidFill>
                    </a:lnR>
                    <a:lnT w="6480">
                      <a:solidFill>
                        <a:srgbClr val="c5d9f0"/>
                      </a:solidFill>
                    </a:lnT>
                    <a:lnB w="6480">
                      <a:solidFill>
                        <a:srgbClr val="c5d9f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65" name="Text 3"/>
          <p:cNvSpPr/>
          <p:nvPr/>
        </p:nvSpPr>
        <p:spPr>
          <a:xfrm>
            <a:off x="457200" y="4251960"/>
            <a:ext cx="822924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000" spc="-1" strike="noStrike">
                <a:solidFill>
                  <a:srgbClr val="166534"/>
                </a:solidFill>
                <a:latin typeface="Calibri"/>
                <a:ea typeface="Calibri"/>
              </a:rPr>
              <a:t>OUI</a:t>
            </a:r>
            <a:r>
              <a:rPr b="0" lang="en-US" sz="1000" spc="-1" strike="noStrike">
                <a:solidFill>
                  <a:srgbClr val="4a5568"/>
                </a:solidFill>
                <a:latin typeface="Calibri"/>
                <a:ea typeface="Calibri"/>
              </a:rPr>
              <a:t> = Support complet    </a:t>
            </a:r>
            <a:r>
              <a:rPr b="1" lang="en-US" sz="1000" spc="-1" strike="noStrike">
                <a:solidFill>
                  <a:srgbClr val="b45309"/>
                </a:solidFill>
                <a:latin typeface="Calibri"/>
                <a:ea typeface="Calibri"/>
              </a:rPr>
              <a:t>Partiel</a:t>
            </a:r>
            <a:r>
              <a:rPr b="0" lang="en-US" sz="1000" spc="-1" strike="noStrike">
                <a:solidFill>
                  <a:srgbClr val="4a5568"/>
                </a:solidFill>
                <a:latin typeface="Calibri"/>
                <a:ea typeface="Calibri"/>
              </a:rPr>
              <a:t> = Support limité    </a:t>
            </a:r>
            <a:r>
              <a:rPr b="1" lang="en-US" sz="1000" spc="-1" strike="noStrike">
                <a:solidFill>
                  <a:srgbClr val="991b1b"/>
                </a:solidFill>
                <a:latin typeface="Calibri"/>
                <a:ea typeface="Calibri"/>
              </a:rPr>
              <a:t>NON</a:t>
            </a:r>
            <a:r>
              <a:rPr b="0" lang="en-US" sz="1000" spc="-1" strike="noStrike">
                <a:solidFill>
                  <a:srgbClr val="4a5568"/>
                </a:solidFill>
                <a:latin typeface="Calibri"/>
                <a:ea typeface="Calibri"/>
              </a:rPr>
              <a:t> = Non supporté</a:t>
            </a:r>
            <a:endParaRPr b="0" lang="fr-FR" sz="1000" spc="-1" strike="noStrike">
              <a:latin typeface="Arial"/>
            </a:endParaRPr>
          </a:p>
        </p:txBody>
      </p:sp>
      <p:sp>
        <p:nvSpPr>
          <p:cNvPr id="166" name="Shape 4"/>
          <p:cNvSpPr/>
          <p:nvPr/>
        </p:nvSpPr>
        <p:spPr>
          <a:xfrm>
            <a:off x="320040" y="4617720"/>
            <a:ext cx="8503560" cy="411120"/>
          </a:xfrm>
          <a:prstGeom prst="rect">
            <a:avLst/>
          </a:prstGeom>
          <a:solidFill>
            <a:srgbClr val="0a246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Text 5"/>
          <p:cNvSpPr/>
          <p:nvPr/>
        </p:nvSpPr>
        <p:spPr>
          <a:xfrm>
            <a:off x="548640" y="4617720"/>
            <a:ext cx="8046360" cy="41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1400" spc="-1" strike="noStrike">
                <a:solidFill>
                  <a:srgbClr val="00b4d8"/>
                </a:solidFill>
                <a:latin typeface="Calibri"/>
                <a:ea typeface="Calibri"/>
              </a:rPr>
              <a:t>Ollama</a:t>
            </a:r>
            <a:r>
              <a:rPr b="1" lang="en-US" sz="1200" spc="-1" strike="noStrike">
                <a:solidFill>
                  <a:srgbClr val="00b4d8"/>
                </a:solidFill>
                <a:latin typeface="Calibri"/>
                <a:ea typeface="Calibri"/>
              </a:rPr>
              <a:t> est le seul framework qui coche toutes les cases pour un contexte développement + formation</a:t>
            </a:r>
            <a:endParaRPr b="0" lang="fr-F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a24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0"/>
          <p:cNvSpPr/>
          <p:nvPr/>
        </p:nvSpPr>
        <p:spPr>
          <a:xfrm>
            <a:off x="0" y="0"/>
            <a:ext cx="9143640" cy="54360"/>
          </a:xfrm>
          <a:prstGeom prst="rect">
            <a:avLst/>
          </a:prstGeom>
          <a:solidFill>
            <a:srgbClr val="00b4d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69" name="Image 0" descr="preencoded.png"/>
          <p:cNvPicPr/>
          <p:nvPr/>
        </p:nvPicPr>
        <p:blipFill>
          <a:blip r:embed="rId1"/>
          <a:stretch/>
        </p:blipFill>
        <p:spPr>
          <a:xfrm>
            <a:off x="4023360" y="457200"/>
            <a:ext cx="1096920" cy="1096920"/>
          </a:xfrm>
          <a:prstGeom prst="rect">
            <a:avLst/>
          </a:prstGeom>
          <a:ln w="0">
            <a:noFill/>
          </a:ln>
        </p:spPr>
      </p:pic>
      <p:sp>
        <p:nvSpPr>
          <p:cNvPr id="170" name="Text 1"/>
          <p:cNvSpPr/>
          <p:nvPr/>
        </p:nvSpPr>
        <p:spPr>
          <a:xfrm>
            <a:off x="457200" y="1645920"/>
            <a:ext cx="8229240" cy="6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3000" spc="-1" strike="noStrike">
                <a:solidFill>
                  <a:srgbClr val="ffffff"/>
                </a:solidFill>
                <a:latin typeface="Trebuchet MS"/>
                <a:ea typeface="Trebuchet MS"/>
              </a:rPr>
              <a:t>Recommandation CaféIA UPVD</a:t>
            </a:r>
            <a:endParaRPr b="0" lang="fr-FR" sz="3000" spc="-1" strike="noStrike">
              <a:latin typeface="Arial"/>
            </a:endParaRPr>
          </a:p>
        </p:txBody>
      </p:sp>
      <p:sp>
        <p:nvSpPr>
          <p:cNvPr id="171" name="Shape 2"/>
          <p:cNvSpPr/>
          <p:nvPr/>
        </p:nvSpPr>
        <p:spPr>
          <a:xfrm>
            <a:off x="3200400" y="2377440"/>
            <a:ext cx="2743200" cy="360"/>
          </a:xfrm>
          <a:prstGeom prst="line">
            <a:avLst/>
          </a:prstGeom>
          <a:ln w="25400">
            <a:solidFill>
              <a:srgbClr val="00b4d8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Shape 3"/>
          <p:cNvSpPr/>
          <p:nvPr/>
        </p:nvSpPr>
        <p:spPr>
          <a:xfrm>
            <a:off x="548640" y="2651760"/>
            <a:ext cx="3840120" cy="1005480"/>
          </a:xfrm>
          <a:prstGeom prst="rect">
            <a:avLst/>
          </a:prstGeom>
          <a:solidFill>
            <a:srgbClr val="1e5aa8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73" name="Text 4"/>
          <p:cNvSpPr/>
          <p:nvPr/>
        </p:nvSpPr>
        <p:spPr>
          <a:xfrm>
            <a:off x="731520" y="2697480"/>
            <a:ext cx="347436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Framework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174" name="Text 5"/>
          <p:cNvSpPr/>
          <p:nvPr/>
        </p:nvSpPr>
        <p:spPr>
          <a:xfrm>
            <a:off x="731520" y="3017520"/>
            <a:ext cx="34743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Ollama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75" name="Shape 6"/>
          <p:cNvSpPr/>
          <p:nvPr/>
        </p:nvSpPr>
        <p:spPr>
          <a:xfrm>
            <a:off x="4754880" y="2651760"/>
            <a:ext cx="3840120" cy="1005480"/>
          </a:xfrm>
          <a:prstGeom prst="rect">
            <a:avLst/>
          </a:prstGeom>
          <a:solidFill>
            <a:srgbClr val="1e5aa8"/>
          </a:solidFill>
          <a:ln w="0">
            <a:noFill/>
          </a:ln>
          <a:effectLst>
            <a:outerShdw algn="bl" blurRad="5076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76" name="Text 7"/>
          <p:cNvSpPr/>
          <p:nvPr/>
        </p:nvSpPr>
        <p:spPr>
          <a:xfrm>
            <a:off x="4937760" y="2697480"/>
            <a:ext cx="3474360" cy="31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100" spc="-1" strike="noStrike">
                <a:solidFill>
                  <a:srgbClr val="00b4d8"/>
                </a:solidFill>
                <a:latin typeface="Calibri"/>
                <a:ea typeface="Calibri"/>
              </a:rPr>
              <a:t>Modèle Principal</a:t>
            </a:r>
            <a:endParaRPr b="0" lang="fr-FR" sz="1100" spc="-1" strike="noStrike">
              <a:latin typeface="Arial"/>
            </a:endParaRPr>
          </a:p>
        </p:txBody>
      </p:sp>
      <p:sp>
        <p:nvSpPr>
          <p:cNvPr id="177" name="Text 8"/>
          <p:cNvSpPr/>
          <p:nvPr/>
        </p:nvSpPr>
        <p:spPr>
          <a:xfrm>
            <a:off x="4937760" y="3017520"/>
            <a:ext cx="3474360" cy="50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ffffff"/>
                </a:solidFill>
                <a:latin typeface="Trebuchet MS"/>
                <a:ea typeface="Trebuchet MS"/>
              </a:rPr>
              <a:t>Qwen3 : 8B</a:t>
            </a:r>
            <a:endParaRPr b="0" lang="fr-FR" sz="2800" spc="-1" strike="noStrike">
              <a:latin typeface="Arial"/>
            </a:endParaRPr>
          </a:p>
        </p:txBody>
      </p:sp>
      <p:sp>
        <p:nvSpPr>
          <p:cNvPr id="178" name="Text 9"/>
          <p:cNvSpPr/>
          <p:nvPr/>
        </p:nvSpPr>
        <p:spPr>
          <a:xfrm>
            <a:off x="1097280" y="3749040"/>
            <a:ext cx="6949080" cy="95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1. Installer Ollama (1 commande)</a:t>
            </a:r>
            <a:endParaRPr b="0" lang="fr-FR" sz="1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2. </a:t>
            </a:r>
            <a:r>
              <a:rPr b="0" lang="en-US" sz="1400" spc="-1" strike="noStrike">
                <a:solidFill>
                  <a:srgbClr val="ffffff"/>
                </a:solidFill>
                <a:latin typeface="FreeMono"/>
                <a:ea typeface="Calibri"/>
              </a:rPr>
              <a:t>ollama pull qwen3:8b</a:t>
            </a: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 (téléchargement ~5 GB)</a:t>
            </a:r>
            <a:endParaRPr b="0" lang="fr-FR" sz="1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3. </a:t>
            </a:r>
            <a:r>
              <a:rPr b="0" lang="en-US" sz="1400" spc="-1" strike="noStrike">
                <a:solidFill>
                  <a:srgbClr val="ffffff"/>
                </a:solidFill>
                <a:latin typeface="FreeMono"/>
                <a:ea typeface="Calibri"/>
              </a:rPr>
              <a:t>ollama run qwen3:8b</a:t>
            </a: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 — prêt, zéro cloud, zéro API key</a:t>
            </a:r>
            <a:endParaRPr b="0" lang="fr-FR" sz="1200" spc="-1" strike="noStrike">
              <a:latin typeface="Arial"/>
            </a:endParaRPr>
          </a:p>
          <a:p>
            <a:pPr>
              <a:lnSpc>
                <a:spcPct val="100000"/>
              </a:lnSpc>
              <a:spcAft>
                <a:spcPts val="400"/>
              </a:spcAft>
              <a:buNone/>
              <a:tabLst>
                <a:tab algn="l" pos="0"/>
              </a:tabLst>
            </a:pPr>
            <a:r>
              <a:rPr b="0" lang="en-US" sz="1200" spc="-1" strike="noStrike">
                <a:solidFill>
                  <a:srgbClr val="ffffff"/>
                </a:solidFill>
                <a:latin typeface="Calibri"/>
                <a:ea typeface="Calibri"/>
              </a:rPr>
              <a:t>4. LangChain pointe sur localhost:11434 — pipeline RAG immédiat</a:t>
            </a:r>
            <a:endParaRPr b="0" lang="fr-FR" sz="1200" spc="-1" strike="noStrike">
              <a:latin typeface="Arial"/>
            </a:endParaRPr>
          </a:p>
        </p:txBody>
      </p:sp>
      <p:sp>
        <p:nvSpPr>
          <p:cNvPr id="179" name="Shape 10"/>
          <p:cNvSpPr/>
          <p:nvPr/>
        </p:nvSpPr>
        <p:spPr>
          <a:xfrm>
            <a:off x="0" y="4869360"/>
            <a:ext cx="9143640" cy="273960"/>
          </a:xfrm>
          <a:prstGeom prst="rect">
            <a:avLst/>
          </a:prstGeom>
          <a:solidFill>
            <a:srgbClr val="1e5aa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 11"/>
          <p:cNvSpPr/>
          <p:nvPr/>
        </p:nvSpPr>
        <p:spPr>
          <a:xfrm>
            <a:off x="457200" y="4869360"/>
            <a:ext cx="8229240" cy="27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000" spc="-1" strike="noStrike">
                <a:solidFill>
                  <a:srgbClr val="ffffff"/>
                </a:solidFill>
                <a:latin typeface="Calibri"/>
                <a:ea typeface="Calibri"/>
              </a:rPr>
              <a:t>Café IA UPVD  |  Mensaflow  |  mensaflow.com</a:t>
            </a:r>
            <a:endParaRPr b="0" lang="fr-FR" sz="1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Application>LibreOffice/7.3.7.2$Linux_X86_64 LibreOffice_project/30$Build-2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2026-02-12T09:02:36Z</dcterms:created>
  <dc:creator>AI4Industry - Mensaflow</dc:creator>
  <dc:description/>
  <dc:language>fr-FR</dc:language>
  <cp:lastModifiedBy/>
  <dcterms:modified xsi:type="dcterms:W3CDTF">2026-02-12T10:34:28Z</dcterms:modified>
  <cp:revision>2</cp:revision>
  <dc:subject>PptxGenJS Presentation</dc:subject>
  <dc:title>Comparatif Frameworks LLM Local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9</vt:i4>
  </property>
  <property fmtid="{D5CDD505-2E9C-101B-9397-08002B2CF9AE}" pid="3" name="PresentationFormat">
    <vt:lpwstr>On-screen Show (16:9)</vt:lpwstr>
  </property>
  <property fmtid="{D5CDD505-2E9C-101B-9397-08002B2CF9AE}" pid="4" name="Slides">
    <vt:i4>9</vt:i4>
  </property>
</Properties>
</file>